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90" y="26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41026169-4C74-4B07-95E8-D4C07EE08B24}" type="datetimeFigureOut">
              <a:rPr lang="en-US" smtClean="0"/>
              <a:t>4/26/2019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0A3ECCC-59A1-4E6D-A2F3-4A9C2BB7566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026169-4C74-4B07-95E8-D4C07EE08B24}"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3ECCC-59A1-4E6D-A2F3-4A9C2BB756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026169-4C74-4B07-95E8-D4C07EE08B24}"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3ECCC-59A1-4E6D-A2F3-4A9C2BB756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026169-4C74-4B07-95E8-D4C07EE08B24}"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3ECCC-59A1-4E6D-A2F3-4A9C2BB756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1026169-4C74-4B07-95E8-D4C07EE08B24}"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0A3ECCC-59A1-4E6D-A2F3-4A9C2BB7566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026169-4C74-4B07-95E8-D4C07EE08B24}"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3ECCC-59A1-4E6D-A2F3-4A9C2BB756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026169-4C74-4B07-95E8-D4C07EE08B24}"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A3ECCC-59A1-4E6D-A2F3-4A9C2BB756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1026169-4C74-4B07-95E8-D4C07EE08B24}"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A3ECCC-59A1-4E6D-A2F3-4A9C2BB756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26169-4C74-4B07-95E8-D4C07EE08B24}" type="datetimeFigureOut">
              <a:rPr lang="en-US" smtClean="0"/>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A3ECCC-59A1-4E6D-A2F3-4A9C2BB756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026169-4C74-4B07-95E8-D4C07EE08B24}"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3ECCC-59A1-4E6D-A2F3-4A9C2BB756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1026169-4C74-4B07-95E8-D4C07EE08B24}"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3ECCC-59A1-4E6D-A2F3-4A9C2BB756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1026169-4C74-4B07-95E8-D4C07EE08B24}" type="datetimeFigureOut">
              <a:rPr lang="en-US" smtClean="0"/>
              <a:t>4/26/2019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0A3ECCC-59A1-4E6D-A2F3-4A9C2BB7566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Estate Planning </a:t>
            </a:r>
          </a:p>
        </p:txBody>
      </p:sp>
      <p:sp>
        <p:nvSpPr>
          <p:cNvPr id="3" name="Subtitle 2"/>
          <p:cNvSpPr>
            <a:spLocks noGrp="1"/>
          </p:cNvSpPr>
          <p:nvPr>
            <p:ph type="subTitle" idx="1"/>
          </p:nvPr>
        </p:nvSpPr>
        <p:spPr/>
        <p:txBody>
          <a:bodyPr/>
          <a:lstStyle/>
          <a:p>
            <a:r>
              <a:rPr lang="en-US" dirty="0"/>
              <a:t>William L Carpenter</a:t>
            </a:r>
          </a:p>
        </p:txBody>
      </p:sp>
    </p:spTree>
    <p:extLst>
      <p:ext uri="{BB962C8B-B14F-4D97-AF65-F5344CB8AC3E}">
        <p14:creationId xmlns:p14="http://schemas.microsoft.com/office/powerpoint/2010/main" val="1000272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Living Will</a:t>
            </a:r>
          </a:p>
        </p:txBody>
      </p:sp>
      <p:sp>
        <p:nvSpPr>
          <p:cNvPr id="3" name="Content Placeholder 2"/>
          <p:cNvSpPr>
            <a:spLocks noGrp="1"/>
          </p:cNvSpPr>
          <p:nvPr>
            <p:ph idx="1"/>
          </p:nvPr>
        </p:nvSpPr>
        <p:spPr/>
        <p:txBody>
          <a:bodyPr/>
          <a:lstStyle/>
          <a:p>
            <a:pPr marL="137160" indent="0">
              <a:buNone/>
            </a:pPr>
            <a:endParaRPr lang="en-US" dirty="0"/>
          </a:p>
          <a:p>
            <a:pPr marL="137160" indent="0">
              <a:buNone/>
            </a:pPr>
            <a:endParaRPr lang="en-US" dirty="0"/>
          </a:p>
          <a:p>
            <a:pPr marL="137160" indent="0">
              <a:buNone/>
            </a:pPr>
            <a:r>
              <a:rPr lang="en-US" dirty="0"/>
              <a:t>A living will allows you to inform others in advance about your end of life desires.  This will prevent fighting about the issue when you can no longer speak for yourself.</a:t>
            </a:r>
          </a:p>
        </p:txBody>
      </p:sp>
    </p:spTree>
    <p:extLst>
      <p:ext uri="{BB962C8B-B14F-4D97-AF65-F5344CB8AC3E}">
        <p14:creationId xmlns:p14="http://schemas.microsoft.com/office/powerpoint/2010/main" val="2019673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Declaration of Last Remains</a:t>
            </a:r>
          </a:p>
        </p:txBody>
      </p:sp>
      <p:sp>
        <p:nvSpPr>
          <p:cNvPr id="3" name="Content Placeholder 2"/>
          <p:cNvSpPr>
            <a:spLocks noGrp="1"/>
          </p:cNvSpPr>
          <p:nvPr>
            <p:ph idx="1"/>
          </p:nvPr>
        </p:nvSpPr>
        <p:spPr/>
        <p:txBody>
          <a:bodyPr/>
          <a:lstStyle/>
          <a:p>
            <a:pPr marL="137160" indent="0">
              <a:buNone/>
            </a:pPr>
            <a:r>
              <a:rPr lang="en-US" dirty="0"/>
              <a:t>This is where you make your own thoughts about:</a:t>
            </a:r>
          </a:p>
          <a:p>
            <a:pPr lvl="1">
              <a:buFont typeface="Wingdings" pitchFamily="2" charset="2"/>
              <a:buChar char="Ø"/>
            </a:pPr>
            <a:r>
              <a:rPr lang="en-US" dirty="0"/>
              <a:t>Burial</a:t>
            </a:r>
          </a:p>
          <a:p>
            <a:pPr lvl="1">
              <a:buFont typeface="Wingdings" pitchFamily="2" charset="2"/>
              <a:buChar char="Ø"/>
            </a:pPr>
            <a:r>
              <a:rPr lang="en-US" dirty="0"/>
              <a:t>Cremation</a:t>
            </a:r>
          </a:p>
          <a:p>
            <a:pPr lvl="1">
              <a:buFont typeface="Wingdings" pitchFamily="2" charset="2"/>
              <a:buChar char="Ø"/>
            </a:pPr>
            <a:r>
              <a:rPr lang="en-US" dirty="0"/>
              <a:t>Funeral</a:t>
            </a:r>
          </a:p>
          <a:p>
            <a:pPr lvl="1">
              <a:buFont typeface="Wingdings" pitchFamily="2" charset="2"/>
              <a:buChar char="Ø"/>
            </a:pPr>
            <a:r>
              <a:rPr lang="en-US" dirty="0"/>
              <a:t>Memorial Services</a:t>
            </a:r>
          </a:p>
          <a:p>
            <a:pPr marL="585216" lvl="1" indent="0">
              <a:buNone/>
            </a:pPr>
            <a:endParaRPr lang="en-US" dirty="0"/>
          </a:p>
          <a:p>
            <a:pPr marL="585216" lvl="1" indent="0">
              <a:buNone/>
            </a:pPr>
            <a:r>
              <a:rPr lang="en-US" dirty="0"/>
              <a:t>This prevents arguments among your beloved ones about these arrangements. </a:t>
            </a:r>
          </a:p>
          <a:p>
            <a:pPr marL="585216" lvl="1" indent="0">
              <a:buNone/>
            </a:pPr>
            <a:r>
              <a:rPr lang="en-US" dirty="0"/>
              <a:t>	</a:t>
            </a:r>
          </a:p>
        </p:txBody>
      </p:sp>
    </p:spTree>
    <p:extLst>
      <p:ext uri="{BB962C8B-B14F-4D97-AF65-F5344CB8AC3E}">
        <p14:creationId xmlns:p14="http://schemas.microsoft.com/office/powerpoint/2010/main" val="369935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Asset and Persons Location Lists</a:t>
            </a:r>
          </a:p>
        </p:txBody>
      </p:sp>
      <p:sp>
        <p:nvSpPr>
          <p:cNvPr id="3" name="Content Placeholder 2"/>
          <p:cNvSpPr>
            <a:spLocks noGrp="1"/>
          </p:cNvSpPr>
          <p:nvPr>
            <p:ph idx="1"/>
          </p:nvPr>
        </p:nvSpPr>
        <p:spPr/>
        <p:txBody>
          <a:bodyPr/>
          <a:lstStyle/>
          <a:p>
            <a:pPr marL="137160" indent="0">
              <a:buNone/>
            </a:pPr>
            <a:endParaRPr lang="en-US" dirty="0"/>
          </a:p>
          <a:p>
            <a:pPr marL="137160" indent="0">
              <a:buNone/>
            </a:pPr>
            <a:r>
              <a:rPr lang="en-US" dirty="0"/>
              <a:t>These lists should be used in order to facilitate the administration of your estate and prevent overlooking assets such as old life insurance policies.</a:t>
            </a:r>
          </a:p>
        </p:txBody>
      </p:sp>
    </p:spTree>
    <p:extLst>
      <p:ext uri="{BB962C8B-B14F-4D97-AF65-F5344CB8AC3E}">
        <p14:creationId xmlns:p14="http://schemas.microsoft.com/office/powerpoint/2010/main" val="4093057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Related Documents</a:t>
            </a:r>
          </a:p>
        </p:txBody>
      </p:sp>
      <p:sp>
        <p:nvSpPr>
          <p:cNvPr id="3" name="Content Placeholder 2"/>
          <p:cNvSpPr>
            <a:spLocks noGrp="1"/>
          </p:cNvSpPr>
          <p:nvPr>
            <p:ph idx="1"/>
          </p:nvPr>
        </p:nvSpPr>
        <p:spPr/>
        <p:txBody>
          <a:bodyPr/>
          <a:lstStyle/>
          <a:p>
            <a:endParaRPr lang="en-US" dirty="0"/>
          </a:p>
          <a:p>
            <a:pPr marL="137160" indent="0">
              <a:buNone/>
            </a:pPr>
            <a:r>
              <a:rPr lang="en-US" dirty="0"/>
              <a:t>Deeds, trustee duty lists, certification, declaration of ownership and instructions for beneficiary designation forms aid the smooth administration of trusts without probate court.</a:t>
            </a:r>
          </a:p>
        </p:txBody>
      </p:sp>
    </p:spTree>
    <p:extLst>
      <p:ext uri="{BB962C8B-B14F-4D97-AF65-F5344CB8AC3E}">
        <p14:creationId xmlns:p14="http://schemas.microsoft.com/office/powerpoint/2010/main" val="176427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Documents</a:t>
            </a:r>
          </a:p>
        </p:txBody>
      </p:sp>
      <p:sp>
        <p:nvSpPr>
          <p:cNvPr id="3" name="Content Placeholder 2"/>
          <p:cNvSpPr>
            <a:spLocks noGrp="1"/>
          </p:cNvSpPr>
          <p:nvPr>
            <p:ph idx="1"/>
          </p:nvPr>
        </p:nvSpPr>
        <p:spPr/>
        <p:txBody>
          <a:bodyPr/>
          <a:lstStyle/>
          <a:p>
            <a:endParaRPr lang="en-US" dirty="0"/>
          </a:p>
          <a:p>
            <a:pPr marL="137160" indent="0">
              <a:buNone/>
            </a:pPr>
            <a:r>
              <a:rPr lang="en-US" dirty="0"/>
              <a:t>We use many other documents to address special issues relating to certain assets, certain family structures, taxes and the personal traits of beneficiaries.</a:t>
            </a:r>
          </a:p>
          <a:p>
            <a:pPr marL="137160" indent="0">
              <a:buNone/>
            </a:pPr>
            <a:endParaRPr lang="en-US" dirty="0"/>
          </a:p>
        </p:txBody>
      </p:sp>
    </p:spTree>
    <p:extLst>
      <p:ext uri="{BB962C8B-B14F-4D97-AF65-F5344CB8AC3E}">
        <p14:creationId xmlns:p14="http://schemas.microsoft.com/office/powerpoint/2010/main" val="3271511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3581400"/>
          </a:xfrm>
        </p:spPr>
        <p:txBody>
          <a:bodyPr>
            <a:normAutofit/>
          </a:bodyPr>
          <a:lstStyle/>
          <a:p>
            <a:r>
              <a:rPr lang="en-US" sz="6600" dirty="0"/>
              <a:t>Trusts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69907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They?</a:t>
            </a:r>
          </a:p>
        </p:txBody>
      </p:sp>
      <p:sp>
        <p:nvSpPr>
          <p:cNvPr id="3" name="Content Placeholder 2"/>
          <p:cNvSpPr>
            <a:spLocks noGrp="1"/>
          </p:cNvSpPr>
          <p:nvPr>
            <p:ph idx="1"/>
          </p:nvPr>
        </p:nvSpPr>
        <p:spPr/>
        <p:txBody>
          <a:bodyPr/>
          <a:lstStyle/>
          <a:p>
            <a:pPr>
              <a:buFont typeface="Wingdings" pitchFamily="2" charset="2"/>
              <a:buChar char="Ø"/>
            </a:pPr>
            <a:r>
              <a:rPr lang="en-US" dirty="0"/>
              <a:t>Trusts should not be feared or avoided.</a:t>
            </a:r>
          </a:p>
          <a:p>
            <a:pPr>
              <a:buFont typeface="Wingdings" pitchFamily="2" charset="2"/>
              <a:buChar char="Ø"/>
            </a:pPr>
            <a:r>
              <a:rPr lang="en-US" dirty="0"/>
              <a:t>Trusts are effective tools used to address important and challenging issues.</a:t>
            </a:r>
          </a:p>
          <a:p>
            <a:pPr>
              <a:buFont typeface="Wingdings" pitchFamily="2" charset="2"/>
              <a:buChar char="Ø"/>
            </a:pPr>
            <a:r>
              <a:rPr lang="en-US" dirty="0"/>
              <a:t>Properly worded trusts enhance the value of an inheritance.</a:t>
            </a:r>
          </a:p>
          <a:p>
            <a:pPr>
              <a:buFont typeface="Wingdings" pitchFamily="2" charset="2"/>
              <a:buChar char="Ø"/>
            </a:pPr>
            <a:r>
              <a:rPr lang="en-US" dirty="0"/>
              <a:t>Trusts accomplish their purpose because they can separate management of trust assets from persons receiving the benefits of the trust assets</a:t>
            </a:r>
          </a:p>
          <a:p>
            <a:pPr>
              <a:buFont typeface="Wingdings" pitchFamily="2" charset="2"/>
              <a:buChar char="Ø"/>
            </a:pPr>
            <a:r>
              <a:rPr lang="en-US" dirty="0"/>
              <a:t>Trusts require no more maintenance than wills.</a:t>
            </a:r>
          </a:p>
        </p:txBody>
      </p:sp>
    </p:spTree>
    <p:extLst>
      <p:ext uri="{BB962C8B-B14F-4D97-AF65-F5344CB8AC3E}">
        <p14:creationId xmlns:p14="http://schemas.microsoft.com/office/powerpoint/2010/main" val="2779904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Uses of Trust</a:t>
            </a: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a:t>Elimination of probate court proceedings</a:t>
            </a:r>
          </a:p>
          <a:p>
            <a:pPr>
              <a:buFont typeface="Wingdings" pitchFamily="2" charset="2"/>
              <a:buChar char="Ø"/>
            </a:pPr>
            <a:r>
              <a:rPr lang="en-US" dirty="0"/>
              <a:t>Protection of an inheritance from mismanagement by beneficiaries who are not knowledgeable or are incapable of money management</a:t>
            </a:r>
          </a:p>
          <a:p>
            <a:pPr>
              <a:buFont typeface="Wingdings" pitchFamily="2" charset="2"/>
              <a:buChar char="Ø"/>
            </a:pPr>
            <a:r>
              <a:rPr lang="en-US" dirty="0"/>
              <a:t>Inheritance management for underage beneficiaries</a:t>
            </a:r>
          </a:p>
          <a:p>
            <a:pPr>
              <a:buFont typeface="Wingdings" pitchFamily="2" charset="2"/>
              <a:buChar char="Ø"/>
            </a:pPr>
            <a:r>
              <a:rPr lang="en-US" dirty="0"/>
              <a:t>Protection of beneficiaries as to their inheritance  financial enemies of the beneficiaries such as creditors and divorcing spouses </a:t>
            </a:r>
          </a:p>
          <a:p>
            <a:pPr marL="137160" indent="0">
              <a:buNone/>
            </a:pPr>
            <a:endParaRPr lang="en-US" dirty="0"/>
          </a:p>
        </p:txBody>
      </p:sp>
    </p:spTree>
    <p:extLst>
      <p:ext uri="{BB962C8B-B14F-4D97-AF65-F5344CB8AC3E}">
        <p14:creationId xmlns:p14="http://schemas.microsoft.com/office/powerpoint/2010/main" val="337904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Uses of Trust</a:t>
            </a:r>
          </a:p>
        </p:txBody>
      </p:sp>
      <p:sp>
        <p:nvSpPr>
          <p:cNvPr id="3" name="Content Placeholder 2"/>
          <p:cNvSpPr>
            <a:spLocks noGrp="1"/>
          </p:cNvSpPr>
          <p:nvPr>
            <p:ph idx="1"/>
          </p:nvPr>
        </p:nvSpPr>
        <p:spPr/>
        <p:txBody>
          <a:bodyPr/>
          <a:lstStyle/>
          <a:p>
            <a:pPr>
              <a:buFont typeface="Wingdings" pitchFamily="2" charset="2"/>
              <a:buChar char="Ø"/>
            </a:pPr>
            <a:r>
              <a:rPr lang="en-US" dirty="0"/>
              <a:t>Protection of a disabled beneficiary from a loss of means tested benefits through the use of a special needs trust</a:t>
            </a:r>
          </a:p>
          <a:p>
            <a:pPr>
              <a:buFont typeface="Wingdings" pitchFamily="2" charset="2"/>
              <a:buChar char="Ø"/>
            </a:pPr>
            <a:r>
              <a:rPr lang="en-US" dirty="0"/>
              <a:t>Protection of the offspring of each spouse in a second or subsequent marriage </a:t>
            </a:r>
          </a:p>
          <a:p>
            <a:pPr>
              <a:buFont typeface="Wingdings" pitchFamily="2" charset="2"/>
              <a:buChar char="Ø"/>
            </a:pPr>
            <a:r>
              <a:rPr lang="en-US" dirty="0"/>
              <a:t>Providing for the minimization of estate taxes</a:t>
            </a:r>
          </a:p>
          <a:p>
            <a:pPr>
              <a:buFont typeface="Wingdings" pitchFamily="2" charset="2"/>
              <a:buChar char="Ø"/>
            </a:pPr>
            <a:r>
              <a:rPr lang="en-US" dirty="0"/>
              <a:t>Protection of beloved pets </a:t>
            </a:r>
          </a:p>
          <a:p>
            <a:pPr>
              <a:buFont typeface="Wingdings" pitchFamily="2" charset="2"/>
              <a:buChar char="Ø"/>
            </a:pPr>
            <a:endParaRPr lang="en-US" dirty="0"/>
          </a:p>
          <a:p>
            <a:pPr>
              <a:buFont typeface="Wingdings" pitchFamily="2" charset="2"/>
              <a:buChar char="Ø"/>
            </a:pPr>
            <a:endParaRPr lang="en-US" dirty="0"/>
          </a:p>
        </p:txBody>
      </p:sp>
    </p:spTree>
    <p:extLst>
      <p:ext uri="{BB962C8B-B14F-4D97-AF65-F5344CB8AC3E}">
        <p14:creationId xmlns:p14="http://schemas.microsoft.com/office/powerpoint/2010/main" val="198512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Uses of Trust</a:t>
            </a:r>
          </a:p>
        </p:txBody>
      </p:sp>
      <p:sp>
        <p:nvSpPr>
          <p:cNvPr id="3" name="Content Placeholder 2"/>
          <p:cNvSpPr>
            <a:spLocks noGrp="1"/>
          </p:cNvSpPr>
          <p:nvPr>
            <p:ph idx="1"/>
          </p:nvPr>
        </p:nvSpPr>
        <p:spPr/>
        <p:txBody>
          <a:bodyPr/>
          <a:lstStyle/>
          <a:p>
            <a:pPr>
              <a:buFont typeface="Wingdings" pitchFamily="2" charset="2"/>
              <a:buChar char="Ø"/>
            </a:pPr>
            <a:r>
              <a:rPr lang="en-US" dirty="0"/>
              <a:t>Administration of your estate privately rather than in a public proceeding</a:t>
            </a:r>
          </a:p>
          <a:p>
            <a:pPr>
              <a:buFont typeface="Wingdings" pitchFamily="2" charset="2"/>
              <a:buChar char="Ø"/>
            </a:pPr>
            <a:r>
              <a:rPr lang="en-US" dirty="0"/>
              <a:t>Providing for the inheritance and long term management of special family real estate and businesses</a:t>
            </a:r>
          </a:p>
          <a:p>
            <a:pPr>
              <a:buFont typeface="Wingdings" pitchFamily="2" charset="2"/>
              <a:buChar char="Ø"/>
            </a:pPr>
            <a:r>
              <a:rPr lang="en-US" dirty="0"/>
              <a:t>Providing for charitable giving</a:t>
            </a:r>
          </a:p>
          <a:p>
            <a:pPr>
              <a:buFont typeface="Wingdings" pitchFamily="2" charset="2"/>
              <a:buChar char="Ø"/>
            </a:pPr>
            <a:r>
              <a:rPr lang="en-US" dirty="0"/>
              <a:t>Allowing your estate to be used to encourage your beneficiaries to be productive and responsible members of society</a:t>
            </a:r>
          </a:p>
        </p:txBody>
      </p:sp>
    </p:spTree>
    <p:extLst>
      <p:ext uri="{BB962C8B-B14F-4D97-AF65-F5344CB8AC3E}">
        <p14:creationId xmlns:p14="http://schemas.microsoft.com/office/powerpoint/2010/main" val="403391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an Estate Plan</a:t>
            </a:r>
          </a:p>
        </p:txBody>
      </p:sp>
      <p:sp>
        <p:nvSpPr>
          <p:cNvPr id="3" name="Content Placeholder 2"/>
          <p:cNvSpPr>
            <a:spLocks noGrp="1"/>
          </p:cNvSpPr>
          <p:nvPr>
            <p:ph idx="1"/>
          </p:nvPr>
        </p:nvSpPr>
        <p:spPr/>
        <p:txBody>
          <a:bodyPr/>
          <a:lstStyle/>
          <a:p>
            <a:pPr>
              <a:buFont typeface="Wingdings" pitchFamily="2" charset="2"/>
              <a:buChar char="Ø"/>
            </a:pPr>
            <a:r>
              <a:rPr lang="en-US" dirty="0"/>
              <a:t>Minimize the cost and headache of estate administration by avoiding probate court proceedings.</a:t>
            </a:r>
          </a:p>
          <a:p>
            <a:pPr>
              <a:buFont typeface="Wingdings" pitchFamily="2" charset="2"/>
              <a:buChar char="Ø"/>
            </a:pPr>
            <a:r>
              <a:rPr lang="en-US" dirty="0"/>
              <a:t>Promote the best interests of everyone involved by examining the structure of your family and characteristics of particular beneficiaries.</a:t>
            </a:r>
          </a:p>
          <a:p>
            <a:pPr marL="137160" indent="0">
              <a:buNone/>
            </a:pPr>
            <a:r>
              <a:rPr lang="en-US" dirty="0"/>
              <a:t>    Loved ones, charities, pets and other entities          can all benefit significantly when you have established an effective estate plan.</a:t>
            </a:r>
          </a:p>
        </p:txBody>
      </p:sp>
    </p:spTree>
    <p:extLst>
      <p:ext uri="{BB962C8B-B14F-4D97-AF65-F5344CB8AC3E}">
        <p14:creationId xmlns:p14="http://schemas.microsoft.com/office/powerpoint/2010/main" val="2141221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1162"/>
          </a:xfrm>
        </p:spPr>
        <p:txBody>
          <a:bodyPr>
            <a:noAutofit/>
          </a:bodyPr>
          <a:lstStyle/>
          <a:p>
            <a:r>
              <a:rPr lang="en-US" sz="8000" dirty="0"/>
              <a:t>Probate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010338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Probate</a:t>
            </a:r>
          </a:p>
        </p:txBody>
      </p:sp>
      <p:sp>
        <p:nvSpPr>
          <p:cNvPr id="3" name="Content Placeholder 2"/>
          <p:cNvSpPr>
            <a:spLocks noGrp="1"/>
          </p:cNvSpPr>
          <p:nvPr>
            <p:ph idx="1"/>
          </p:nvPr>
        </p:nvSpPr>
        <p:spPr/>
        <p:txBody>
          <a:bodyPr/>
          <a:lstStyle/>
          <a:p>
            <a:pPr>
              <a:buFont typeface="Wingdings" pitchFamily="2" charset="2"/>
              <a:buChar char="Ø"/>
            </a:pPr>
            <a:r>
              <a:rPr lang="en-US" dirty="0"/>
              <a:t>Is the legal process required to give authority to a person or an entity to act for people who cannot act for themselves</a:t>
            </a:r>
          </a:p>
          <a:p>
            <a:pPr>
              <a:buFont typeface="Wingdings" pitchFamily="2" charset="2"/>
              <a:buChar char="Ø"/>
            </a:pPr>
            <a:r>
              <a:rPr lang="en-US" dirty="0"/>
              <a:t>Probate is often required when a deceased person had no will or trust</a:t>
            </a:r>
          </a:p>
          <a:p>
            <a:pPr>
              <a:buFont typeface="Wingdings" pitchFamily="2" charset="2"/>
              <a:buChar char="Ø"/>
            </a:pPr>
            <a:r>
              <a:rPr lang="en-US" dirty="0"/>
              <a:t>The probate process normally takes six to eighteen months and involves legal fees, filing fees, publication costs and appraisal fees among others</a:t>
            </a:r>
          </a:p>
        </p:txBody>
      </p:sp>
    </p:spTree>
    <p:extLst>
      <p:ext uri="{BB962C8B-B14F-4D97-AF65-F5344CB8AC3E}">
        <p14:creationId xmlns:p14="http://schemas.microsoft.com/office/powerpoint/2010/main" val="3102582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Probate</a:t>
            </a: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a:t>Probate court formally grants authority to the personal representative who must comply with numerous probate requirements</a:t>
            </a:r>
          </a:p>
          <a:p>
            <a:pPr>
              <a:buFont typeface="Wingdings" pitchFamily="2" charset="2"/>
              <a:buChar char="Ø"/>
            </a:pPr>
            <a:r>
              <a:rPr lang="en-US" dirty="0"/>
              <a:t>Requirements include publishing notice to the deceased’s creditors, valuing the estate for an estate inventory, accountings, notices to heirs and closing statements</a:t>
            </a:r>
          </a:p>
          <a:p>
            <a:pPr>
              <a:buFont typeface="Wingdings" pitchFamily="2" charset="2"/>
              <a:buChar char="Ø"/>
            </a:pPr>
            <a:r>
              <a:rPr lang="en-US" dirty="0"/>
              <a:t>The probate court process is also required to obtain the authority to deal with an incapacitated person’s affairs and assets as well as those of minors in court proceedings known as conservatorships and guardianships</a:t>
            </a:r>
          </a:p>
        </p:txBody>
      </p:sp>
    </p:spTree>
    <p:extLst>
      <p:ext uri="{BB962C8B-B14F-4D97-AF65-F5344CB8AC3E}">
        <p14:creationId xmlns:p14="http://schemas.microsoft.com/office/powerpoint/2010/main" val="3406653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noAutofit/>
          </a:bodyPr>
          <a:lstStyle/>
          <a:p>
            <a:r>
              <a:rPr lang="en-US" sz="7200" dirty="0"/>
              <a:t>Long Term Care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79972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Term Care</a:t>
            </a:r>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a:t>Often in the course of estate planning, we also address the high cost of long term care</a:t>
            </a:r>
          </a:p>
          <a:p>
            <a:pPr>
              <a:buFont typeface="Wingdings" pitchFamily="2" charset="2"/>
              <a:buChar char="Ø"/>
            </a:pPr>
            <a:r>
              <a:rPr lang="en-US" dirty="0"/>
              <a:t>None of us know for sure if we will need assisted living, a nursing home or significant in-home medical assistance</a:t>
            </a:r>
          </a:p>
          <a:p>
            <a:pPr lvl="1">
              <a:buFont typeface="Wingdings" pitchFamily="2" charset="2"/>
              <a:buChar char="Ø"/>
            </a:pPr>
            <a:r>
              <a:rPr lang="en-US" sz="2800" dirty="0"/>
              <a:t>If needed these services are quite expensive and can literally wipe out an estate</a:t>
            </a:r>
          </a:p>
          <a:p>
            <a:pPr>
              <a:buFont typeface="Wingdings" pitchFamily="2" charset="2"/>
              <a:buChar char="Ø"/>
            </a:pPr>
            <a:r>
              <a:rPr lang="en-US" dirty="0"/>
              <a:t>Considerations in this area include your finances, Medicare vs. Medicaid, long term care insurance, special annuities and special permanent life insurance policies with </a:t>
            </a:r>
            <a:r>
              <a:rPr lang="en-US"/>
              <a:t>long term care riders</a:t>
            </a:r>
            <a:endParaRPr lang="en-US" dirty="0"/>
          </a:p>
          <a:p>
            <a:pPr>
              <a:buFont typeface="Wingdings" pitchFamily="2" charset="2"/>
              <a:buChar char="Ø"/>
            </a:pPr>
            <a:endParaRPr lang="en-US" dirty="0"/>
          </a:p>
        </p:txBody>
      </p:sp>
    </p:spTree>
    <p:extLst>
      <p:ext uri="{BB962C8B-B14F-4D97-AF65-F5344CB8AC3E}">
        <p14:creationId xmlns:p14="http://schemas.microsoft.com/office/powerpoint/2010/main" val="2040866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Estate Plans</a:t>
            </a:r>
          </a:p>
        </p:txBody>
      </p:sp>
      <p:sp>
        <p:nvSpPr>
          <p:cNvPr id="3" name="Content Placeholder 2"/>
          <p:cNvSpPr>
            <a:spLocks noGrp="1"/>
          </p:cNvSpPr>
          <p:nvPr>
            <p:ph idx="1"/>
          </p:nvPr>
        </p:nvSpPr>
        <p:spPr/>
        <p:txBody>
          <a:bodyPr/>
          <a:lstStyle/>
          <a:p>
            <a:pPr>
              <a:buFont typeface="Wingdings" pitchFamily="2" charset="2"/>
              <a:buChar char="Ø"/>
            </a:pPr>
            <a:r>
              <a:rPr lang="en-US" dirty="0"/>
              <a:t>Will minimize estate, gift, capital gains and income taxes.</a:t>
            </a:r>
          </a:p>
          <a:p>
            <a:pPr>
              <a:buFont typeface="Wingdings" pitchFamily="2" charset="2"/>
              <a:buChar char="Ø"/>
            </a:pPr>
            <a:r>
              <a:rPr lang="en-US" dirty="0"/>
              <a:t>Special family heirlooms, whether valuable or not, should never be sold in an estate yard sale.</a:t>
            </a:r>
          </a:p>
          <a:p>
            <a:pPr>
              <a:buFont typeface="Wingdings" pitchFamily="2" charset="2"/>
              <a:buChar char="Ø"/>
            </a:pPr>
            <a:r>
              <a:rPr lang="en-US" dirty="0"/>
              <a:t>Legal estate plans are not necessarily effective estate plans and may not fulfill your intentions.</a:t>
            </a:r>
          </a:p>
        </p:txBody>
      </p:sp>
    </p:spTree>
    <p:extLst>
      <p:ext uri="{BB962C8B-B14F-4D97-AF65-F5344CB8AC3E}">
        <p14:creationId xmlns:p14="http://schemas.microsoft.com/office/powerpoint/2010/main" val="394687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30680"/>
            <a:ext cx="8229600" cy="1752600"/>
          </a:xfrm>
        </p:spPr>
        <p:txBody>
          <a:bodyPr>
            <a:noAutofit/>
          </a:bodyPr>
          <a:lstStyle/>
          <a:p>
            <a:r>
              <a:rPr lang="en-US" sz="6000" dirty="0"/>
              <a:t>Contents of an Effective Estate Plan</a:t>
            </a:r>
          </a:p>
        </p:txBody>
      </p:sp>
      <p:sp>
        <p:nvSpPr>
          <p:cNvPr id="3" name="Content Placeholder 2"/>
          <p:cNvSpPr>
            <a:spLocks noGrp="1"/>
          </p:cNvSpPr>
          <p:nvPr>
            <p:ph idx="1"/>
          </p:nvPr>
        </p:nvSpPr>
        <p:spPr>
          <a:xfrm>
            <a:off x="381000" y="4038600"/>
            <a:ext cx="8229600" cy="2651760"/>
          </a:xfrm>
        </p:spPr>
        <p:txBody>
          <a:bodyPr>
            <a:normAutofit fontScale="25000" lnSpcReduction="20000"/>
          </a:bodyPr>
          <a:lstStyle/>
          <a:p>
            <a:pPr>
              <a:buFont typeface="Wingdings" panose="05000000000000000000" pitchFamily="2" charset="2"/>
              <a:buChar char="Ø"/>
            </a:pPr>
            <a:r>
              <a:rPr lang="en-US" dirty="0"/>
              <a:t>The Revocable Living Trust or Will is the centerpiece of evert estate plan. Probate Court proceedings are required with a will but not with a trust.</a:t>
            </a:r>
          </a:p>
          <a:p>
            <a:pPr>
              <a:buFont typeface="Wingdings" panose="05000000000000000000" pitchFamily="2" charset="2"/>
              <a:buChar char="Ø"/>
            </a:pPr>
            <a:endParaRPr lang="en-US" dirty="0"/>
          </a:p>
          <a:p>
            <a:pPr>
              <a:buFont typeface="Wingdings" panose="05000000000000000000" pitchFamily="2" charset="2"/>
              <a:buChar char="Ø"/>
            </a:pPr>
            <a:r>
              <a:rPr lang="en-US" dirty="0"/>
              <a:t>The Memorandum for Gifting Tangible Property provides the opportunity for you to make specific gifts of special items to the persons you choose, such as art, collectibles, family heirlooms and pets.</a:t>
            </a:r>
          </a:p>
          <a:p>
            <a:pPr>
              <a:buFont typeface="Wingdings" panose="05000000000000000000" pitchFamily="2" charset="2"/>
              <a:buChar char="Ø"/>
            </a:pPr>
            <a:endParaRPr lang="en-US" dirty="0"/>
          </a:p>
          <a:p>
            <a:pPr>
              <a:buFont typeface="Wingdings" panose="05000000000000000000" pitchFamily="2" charset="2"/>
              <a:buChar char="Ø"/>
            </a:pPr>
            <a:r>
              <a:rPr lang="en-US" dirty="0"/>
              <a:t>The Durable Financial Power of Attorney enables you to authorize a list of persons to manage your financial affairs at any time you are unable to do so for yourself during your lifetime.</a:t>
            </a:r>
          </a:p>
          <a:p>
            <a:pPr>
              <a:buFont typeface="Wingdings" panose="05000000000000000000" pitchFamily="2" charset="2"/>
              <a:buChar char="Ø"/>
            </a:pPr>
            <a:endParaRPr lang="en-US" dirty="0"/>
          </a:p>
          <a:p>
            <a:pPr>
              <a:buFont typeface="Wingdings" panose="05000000000000000000" pitchFamily="2" charset="2"/>
              <a:buChar char="Ø"/>
            </a:pPr>
            <a:r>
              <a:rPr lang="en-US" dirty="0"/>
              <a:t>The Durable Healthcare Power of Attorney enables you to authorize a list of persons to  make medical decisions for you at any time you are unable to do so for yourself during your lifetime.</a:t>
            </a:r>
          </a:p>
          <a:p>
            <a:pPr>
              <a:buFont typeface="Wingdings" panose="05000000000000000000" pitchFamily="2" charset="2"/>
              <a:buChar char="Ø"/>
            </a:pPr>
            <a:endParaRPr lang="en-US" dirty="0"/>
          </a:p>
          <a:p>
            <a:pPr>
              <a:buFont typeface="Wingdings" panose="05000000000000000000" pitchFamily="2" charset="2"/>
              <a:buChar char="Ø"/>
            </a:pPr>
            <a:r>
              <a:rPr lang="en-US" dirty="0"/>
              <a:t>The HIPAA release  is necessary for doctors, nurses and their staff to communicate with your family members and power of attorney agents.</a:t>
            </a:r>
          </a:p>
          <a:p>
            <a:pPr>
              <a:buFont typeface="Wingdings" panose="05000000000000000000" pitchFamily="2" charset="2"/>
              <a:buChar char="Ø"/>
            </a:pPr>
            <a:endParaRPr lang="en-US" dirty="0"/>
          </a:p>
          <a:p>
            <a:pPr>
              <a:buFont typeface="Wingdings" panose="05000000000000000000" pitchFamily="2" charset="2"/>
              <a:buChar char="Ø"/>
            </a:pPr>
            <a:r>
              <a:rPr lang="en-US" dirty="0"/>
              <a:t>The Living Will allows you to inform others in advance about your end of life desires so there will be no conflicts about this issue when you can no longer speak for yourself.</a:t>
            </a:r>
          </a:p>
          <a:p>
            <a:pPr>
              <a:buFont typeface="Wingdings" panose="05000000000000000000" pitchFamily="2" charset="2"/>
              <a:buChar char="Ø"/>
            </a:pPr>
            <a:endParaRPr lang="en-US" dirty="0"/>
          </a:p>
          <a:p>
            <a:pPr>
              <a:buFont typeface="Wingdings" panose="05000000000000000000" pitchFamily="2" charset="2"/>
              <a:buChar char="Ø"/>
            </a:pPr>
            <a:r>
              <a:rPr lang="en-US" dirty="0"/>
              <a:t>The Declaration of Disposition of Last Remains is where you let others know your own thoughts about burial, cremation, funeral and memorial services to guide and prevent arguments among your loved ones .</a:t>
            </a:r>
          </a:p>
          <a:p>
            <a:pPr>
              <a:buFont typeface="Wingdings" panose="05000000000000000000" pitchFamily="2" charset="2"/>
              <a:buChar char="Ø"/>
            </a:pPr>
            <a:endParaRPr lang="en-US" dirty="0"/>
          </a:p>
          <a:p>
            <a:pPr>
              <a:buFont typeface="Wingdings" panose="05000000000000000000" pitchFamily="2" charset="2"/>
              <a:buChar char="Ø"/>
            </a:pPr>
            <a:r>
              <a:rPr lang="en-US" dirty="0"/>
              <a:t>Asset and Persons Location Lists that are used to facilitate the administration of your estate and prevent the overlooking of assets such as old life insurance policies.</a:t>
            </a:r>
          </a:p>
          <a:p>
            <a:pPr marL="137160" indent="0">
              <a:buNone/>
            </a:pPr>
            <a:endParaRPr lang="en-US" sz="5600" dirty="0"/>
          </a:p>
          <a:p>
            <a:pPr>
              <a:buFont typeface="Wingdings" panose="05000000000000000000" pitchFamily="2" charset="2"/>
              <a:buChar char="Ø"/>
            </a:pPr>
            <a:r>
              <a:rPr lang="en-US" dirty="0"/>
              <a:t>We use many other documents to </a:t>
            </a:r>
            <a:r>
              <a:rPr lang="en-US"/>
              <a:t>address special issues</a:t>
            </a:r>
            <a:r>
              <a:rPr lang="en-US" dirty="0"/>
              <a:t>.    </a:t>
            </a:r>
          </a:p>
        </p:txBody>
      </p:sp>
    </p:spTree>
    <p:extLst>
      <p:ext uri="{BB962C8B-B14F-4D97-AF65-F5344CB8AC3E}">
        <p14:creationId xmlns:p14="http://schemas.microsoft.com/office/powerpoint/2010/main" val="341365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Revocable Living Trust or Will</a:t>
            </a:r>
          </a:p>
        </p:txBody>
      </p:sp>
      <p:sp>
        <p:nvSpPr>
          <p:cNvPr id="3" name="Content Placeholder 2"/>
          <p:cNvSpPr>
            <a:spLocks noGrp="1"/>
          </p:cNvSpPr>
          <p:nvPr>
            <p:ph idx="1"/>
          </p:nvPr>
        </p:nvSpPr>
        <p:spPr/>
        <p:txBody>
          <a:bodyPr/>
          <a:lstStyle/>
          <a:p>
            <a:pPr>
              <a:buFont typeface="Wingdings" pitchFamily="2" charset="2"/>
              <a:buChar char="Ø"/>
            </a:pPr>
            <a:r>
              <a:rPr lang="en-US" dirty="0"/>
              <a:t>The centerpiece of an estate plan</a:t>
            </a:r>
          </a:p>
          <a:p>
            <a:pPr>
              <a:buFont typeface="Wingdings" pitchFamily="2" charset="2"/>
              <a:buChar char="Ø"/>
            </a:pPr>
            <a:endParaRPr lang="en-US" dirty="0"/>
          </a:p>
          <a:p>
            <a:pPr>
              <a:buFont typeface="Wingdings" pitchFamily="2" charset="2"/>
              <a:buChar char="Ø"/>
            </a:pPr>
            <a:r>
              <a:rPr lang="en-US" dirty="0"/>
              <a:t>Controls who will benefit at your passing.</a:t>
            </a:r>
          </a:p>
          <a:p>
            <a:pPr>
              <a:buFont typeface="Wingdings" pitchFamily="2" charset="2"/>
              <a:buChar char="Ø"/>
            </a:pPr>
            <a:endParaRPr lang="en-US" dirty="0"/>
          </a:p>
          <a:p>
            <a:pPr>
              <a:buFont typeface="Wingdings" pitchFamily="2" charset="2"/>
              <a:buChar char="Ø"/>
            </a:pPr>
            <a:r>
              <a:rPr lang="en-US" dirty="0"/>
              <a:t>Controls who will be given the authority to administer your estate.</a:t>
            </a:r>
          </a:p>
          <a:p>
            <a:pPr>
              <a:buFont typeface="Wingdings" pitchFamily="2" charset="2"/>
              <a:buChar char="Ø"/>
            </a:pPr>
            <a:endParaRPr lang="en-US" dirty="0"/>
          </a:p>
        </p:txBody>
      </p:sp>
    </p:spTree>
    <p:extLst>
      <p:ext uri="{BB962C8B-B14F-4D97-AF65-F5344CB8AC3E}">
        <p14:creationId xmlns:p14="http://schemas.microsoft.com/office/powerpoint/2010/main" val="3179560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Memorandum for Gifting Tangible Personal Property</a:t>
            </a:r>
          </a:p>
        </p:txBody>
      </p:sp>
      <p:sp>
        <p:nvSpPr>
          <p:cNvPr id="3" name="Content Placeholder 2"/>
          <p:cNvSpPr>
            <a:spLocks noGrp="1"/>
          </p:cNvSpPr>
          <p:nvPr>
            <p:ph idx="1"/>
          </p:nvPr>
        </p:nvSpPr>
        <p:spPr/>
        <p:txBody>
          <a:bodyPr/>
          <a:lstStyle/>
          <a:p>
            <a:pPr>
              <a:buFont typeface="Wingdings" pitchFamily="2" charset="2"/>
              <a:buChar char="Ø"/>
            </a:pPr>
            <a:endParaRPr lang="en-US" dirty="0"/>
          </a:p>
          <a:p>
            <a:pPr marL="137160" indent="0">
              <a:buNone/>
            </a:pPr>
            <a:endParaRPr lang="en-US" dirty="0"/>
          </a:p>
          <a:p>
            <a:pPr>
              <a:buFont typeface="Wingdings" pitchFamily="2" charset="2"/>
              <a:buChar char="Ø"/>
            </a:pPr>
            <a:r>
              <a:rPr lang="en-US" dirty="0"/>
              <a:t>This part of the estate plan will allow you to make specific gifts of special items, such as art, collectibles, heirlooms and pets to the persons of your choice.</a:t>
            </a:r>
          </a:p>
        </p:txBody>
      </p:sp>
    </p:spTree>
    <p:extLst>
      <p:ext uri="{BB962C8B-B14F-4D97-AF65-F5344CB8AC3E}">
        <p14:creationId xmlns:p14="http://schemas.microsoft.com/office/powerpoint/2010/main" val="3388459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Durable Financial Power of Attorney </a:t>
            </a:r>
          </a:p>
        </p:txBody>
      </p:sp>
      <p:sp>
        <p:nvSpPr>
          <p:cNvPr id="3" name="Content Placeholder 2"/>
          <p:cNvSpPr>
            <a:spLocks noGrp="1"/>
          </p:cNvSpPr>
          <p:nvPr>
            <p:ph idx="1"/>
          </p:nvPr>
        </p:nvSpPr>
        <p:spPr/>
        <p:txBody>
          <a:bodyPr/>
          <a:lstStyle/>
          <a:p>
            <a:endParaRPr lang="en-US" dirty="0"/>
          </a:p>
          <a:p>
            <a:endParaRPr lang="en-US" dirty="0"/>
          </a:p>
          <a:p>
            <a:pPr marL="137160" indent="0">
              <a:buNone/>
            </a:pPr>
            <a:r>
              <a:rPr lang="en-US" dirty="0"/>
              <a:t>This document enables you to choose a list of persons to manage your financial affairs at any time you are unable to do so for yourself during you life.</a:t>
            </a:r>
          </a:p>
        </p:txBody>
      </p:sp>
    </p:spTree>
    <p:extLst>
      <p:ext uri="{BB962C8B-B14F-4D97-AF65-F5344CB8AC3E}">
        <p14:creationId xmlns:p14="http://schemas.microsoft.com/office/powerpoint/2010/main" val="986606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Durable Health Care Power of Attorney</a:t>
            </a:r>
          </a:p>
        </p:txBody>
      </p:sp>
      <p:sp>
        <p:nvSpPr>
          <p:cNvPr id="3" name="Content Placeholder 2"/>
          <p:cNvSpPr>
            <a:spLocks noGrp="1"/>
          </p:cNvSpPr>
          <p:nvPr>
            <p:ph idx="1"/>
          </p:nvPr>
        </p:nvSpPr>
        <p:spPr/>
        <p:txBody>
          <a:bodyPr/>
          <a:lstStyle/>
          <a:p>
            <a:pPr marL="137160" indent="0">
              <a:buNone/>
            </a:pPr>
            <a:endParaRPr lang="en-US" dirty="0"/>
          </a:p>
          <a:p>
            <a:pPr marL="137160" indent="0">
              <a:buNone/>
            </a:pPr>
            <a:endParaRPr lang="en-US" dirty="0"/>
          </a:p>
          <a:p>
            <a:pPr marL="137160" indent="0">
              <a:buNone/>
            </a:pPr>
            <a:r>
              <a:rPr lang="en-US" dirty="0"/>
              <a:t>This document enables you to choose a list of persons to make medical decisions for you at anytime you are unable to do so for yourself.</a:t>
            </a:r>
          </a:p>
          <a:p>
            <a:pPr marL="137160" indent="0">
              <a:buNone/>
            </a:pPr>
            <a:endParaRPr lang="en-US" dirty="0"/>
          </a:p>
        </p:txBody>
      </p:sp>
    </p:spTree>
    <p:extLst>
      <p:ext uri="{BB962C8B-B14F-4D97-AF65-F5344CB8AC3E}">
        <p14:creationId xmlns:p14="http://schemas.microsoft.com/office/powerpoint/2010/main" val="183055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HIPPA Release</a:t>
            </a:r>
          </a:p>
        </p:txBody>
      </p:sp>
      <p:sp>
        <p:nvSpPr>
          <p:cNvPr id="3" name="Content Placeholder 2"/>
          <p:cNvSpPr>
            <a:spLocks noGrp="1"/>
          </p:cNvSpPr>
          <p:nvPr>
            <p:ph idx="1"/>
          </p:nvPr>
        </p:nvSpPr>
        <p:spPr/>
        <p:txBody>
          <a:bodyPr/>
          <a:lstStyle/>
          <a:p>
            <a:pPr marL="137160" indent="0">
              <a:buNone/>
            </a:pPr>
            <a:endParaRPr lang="en-US" dirty="0"/>
          </a:p>
          <a:p>
            <a:pPr marL="137160" indent="0">
              <a:buNone/>
            </a:pPr>
            <a:endParaRPr lang="en-US" dirty="0"/>
          </a:p>
          <a:p>
            <a:pPr marL="137160" indent="0">
              <a:buNone/>
            </a:pPr>
            <a:r>
              <a:rPr lang="en-US" dirty="0"/>
              <a:t>A universally useable HIPPA release is necessary for doctors, nurses and their staff to communicate with your family members and power of attorney agents.</a:t>
            </a:r>
          </a:p>
        </p:txBody>
      </p:sp>
    </p:spTree>
    <p:extLst>
      <p:ext uri="{BB962C8B-B14F-4D97-AF65-F5344CB8AC3E}">
        <p14:creationId xmlns:p14="http://schemas.microsoft.com/office/powerpoint/2010/main" val="3952415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468</TotalTime>
  <Words>1148</Words>
  <Application>Microsoft Office PowerPoint</Application>
  <PresentationFormat>On-screen Show (4:3)</PresentationFormat>
  <Paragraphs>109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Book Antiqua</vt:lpstr>
      <vt:lpstr>Lucida Sans</vt:lpstr>
      <vt:lpstr>Wingdings</vt:lpstr>
      <vt:lpstr>Wingdings 2</vt:lpstr>
      <vt:lpstr>Wingdings 3</vt:lpstr>
      <vt:lpstr>Apex</vt:lpstr>
      <vt:lpstr>Estate Planning </vt:lpstr>
      <vt:lpstr>Goals of an Estate Plan</vt:lpstr>
      <vt:lpstr>Effective Estate Plans</vt:lpstr>
      <vt:lpstr>Contents of an Effective Estate Plan</vt:lpstr>
      <vt:lpstr>Revocable Living Trust or Will</vt:lpstr>
      <vt:lpstr>Memorandum for Gifting Tangible Personal Property</vt:lpstr>
      <vt:lpstr>Durable Financial Power of Attorney </vt:lpstr>
      <vt:lpstr>Durable Health Care Power of Attorney</vt:lpstr>
      <vt:lpstr>HIPPA Release</vt:lpstr>
      <vt:lpstr>Living Will</vt:lpstr>
      <vt:lpstr>A Declaration of Last Remains</vt:lpstr>
      <vt:lpstr>Asset and Persons Location Lists</vt:lpstr>
      <vt:lpstr>Trust Related Documents</vt:lpstr>
      <vt:lpstr>Other Documents</vt:lpstr>
      <vt:lpstr>Trusts</vt:lpstr>
      <vt:lpstr>What Are They?</vt:lpstr>
      <vt:lpstr>Common Uses of Trust</vt:lpstr>
      <vt:lpstr>Common Uses of Trust</vt:lpstr>
      <vt:lpstr>Common Uses of Trust</vt:lpstr>
      <vt:lpstr>Probate</vt:lpstr>
      <vt:lpstr>Probate</vt:lpstr>
      <vt:lpstr>Probate</vt:lpstr>
      <vt:lpstr>Long Term Care</vt:lpstr>
      <vt:lpstr>Long Term Care</vt:lpstr>
    </vt:vector>
  </TitlesOfParts>
  <Company>Denver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Estate Planning</dc:title>
  <dc:creator>Carpenter, Jennifer</dc:creator>
  <cp:lastModifiedBy>Caitlin Moody</cp:lastModifiedBy>
  <cp:revision>51</cp:revision>
  <dcterms:created xsi:type="dcterms:W3CDTF">2014-07-06T20:12:46Z</dcterms:created>
  <dcterms:modified xsi:type="dcterms:W3CDTF">2019-04-26T19:29:29Z</dcterms:modified>
</cp:coreProperties>
</file>